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6"/>
  </p:notesMasterIdLst>
  <p:sldIdLst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6" r:id="rId11"/>
    <p:sldId id="265" r:id="rId12"/>
    <p:sldId id="29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97" r:id="rId25"/>
    <p:sldId id="298" r:id="rId26"/>
    <p:sldId id="299" r:id="rId27"/>
    <p:sldId id="300" r:id="rId28"/>
    <p:sldId id="301" r:id="rId29"/>
    <p:sldId id="302" r:id="rId30"/>
    <p:sldId id="304" r:id="rId31"/>
    <p:sldId id="303" r:id="rId32"/>
    <p:sldId id="305" r:id="rId33"/>
    <p:sldId id="306" r:id="rId34"/>
    <p:sldId id="307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0B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4BD588-0B6E-45DB-93C0-C7600E5A2F7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</dgm:pt>
    <dgm:pt modelId="{00462742-24BD-406D-AC67-8630C058DA3E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5CD24C-EC43-4DD4-97B4-4D4855C79ED0}" type="parTrans" cxnId="{6CC12AFD-77B2-46BA-B46F-419CA4F5F5BE}">
      <dgm:prSet/>
      <dgm:spPr/>
      <dgm:t>
        <a:bodyPr/>
        <a:lstStyle/>
        <a:p>
          <a:endParaRPr lang="ru-RU"/>
        </a:p>
      </dgm:t>
    </dgm:pt>
    <dgm:pt modelId="{51576587-D50B-49A7-800A-1016A587BB2D}" type="sibTrans" cxnId="{6CC12AFD-77B2-46BA-B46F-419CA4F5F5BE}">
      <dgm:prSet/>
      <dgm:spPr/>
      <dgm:t>
        <a:bodyPr/>
        <a:lstStyle/>
        <a:p>
          <a:endParaRPr lang="ru-RU"/>
        </a:p>
      </dgm:t>
    </dgm:pt>
    <dgm:pt modelId="{4F757250-325D-4461-9AAD-231E14971C9A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49F842-F88F-4EE7-BF97-4A6FC1A058F6}" type="parTrans" cxnId="{A55989EF-6AF2-45BF-AB5A-4F4B5E1A4D18}">
      <dgm:prSet/>
      <dgm:spPr/>
      <dgm:t>
        <a:bodyPr/>
        <a:lstStyle/>
        <a:p>
          <a:endParaRPr lang="ru-RU"/>
        </a:p>
      </dgm:t>
    </dgm:pt>
    <dgm:pt modelId="{C30E9851-45F9-4767-BB7C-88950EED31EF}" type="sibTrans" cxnId="{A55989EF-6AF2-45BF-AB5A-4F4B5E1A4D18}">
      <dgm:prSet/>
      <dgm:spPr/>
      <dgm:t>
        <a:bodyPr/>
        <a:lstStyle/>
        <a:p>
          <a:endParaRPr lang="ru-RU"/>
        </a:p>
      </dgm:t>
    </dgm:pt>
    <dgm:pt modelId="{6A891967-C018-4244-BEFD-BF0FE37C1DAC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2EAFE4-6C78-472B-A37D-3BBE89563F8E}" type="parTrans" cxnId="{B7099E40-9179-4216-9D71-DB763ED2B9A3}">
      <dgm:prSet/>
      <dgm:spPr/>
      <dgm:t>
        <a:bodyPr/>
        <a:lstStyle/>
        <a:p>
          <a:endParaRPr lang="ru-RU"/>
        </a:p>
      </dgm:t>
    </dgm:pt>
    <dgm:pt modelId="{7E5268DA-415E-4B12-8FE1-EEA7FE46C206}" type="sibTrans" cxnId="{B7099E40-9179-4216-9D71-DB763ED2B9A3}">
      <dgm:prSet/>
      <dgm:spPr/>
      <dgm:t>
        <a:bodyPr/>
        <a:lstStyle/>
        <a:p>
          <a:endParaRPr lang="ru-RU"/>
        </a:p>
      </dgm:t>
    </dgm:pt>
    <dgm:pt modelId="{E6EF1FB5-6EDD-4C8B-A797-FDD98E3DB01E}">
      <dgm:prSet custT="1"/>
      <dgm:spPr/>
      <dgm:t>
        <a:bodyPr/>
        <a:lstStyle/>
        <a:p>
          <a:pPr algn="just"/>
          <a:r>
            <a:rPr lang="ru-RU" sz="2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она имеет межотраслевой характер, поскольку аккумуляция, распределение и использование финансовых ресурсов затрагивают все отрасли и сферы государственного управления</a:t>
          </a:r>
          <a:endParaRPr lang="ru-RU" sz="2200" dirty="0"/>
        </a:p>
      </dgm:t>
    </dgm:pt>
    <dgm:pt modelId="{B014F485-E04A-468D-BF21-98A8DFDAE294}" type="parTrans" cxnId="{D5F4B64D-895B-4C27-83B3-5DDBEF122DBB}">
      <dgm:prSet/>
      <dgm:spPr/>
      <dgm:t>
        <a:bodyPr/>
        <a:lstStyle/>
        <a:p>
          <a:endParaRPr lang="ru-RU"/>
        </a:p>
      </dgm:t>
    </dgm:pt>
    <dgm:pt modelId="{900441A8-76E1-43E2-9A51-9A308C35CE92}" type="sibTrans" cxnId="{D5F4B64D-895B-4C27-83B3-5DDBEF122DBB}">
      <dgm:prSet/>
      <dgm:spPr/>
      <dgm:t>
        <a:bodyPr/>
        <a:lstStyle/>
        <a:p>
          <a:endParaRPr lang="ru-RU"/>
        </a:p>
      </dgm:t>
    </dgm:pt>
    <dgm:pt modelId="{5E04F379-8A0B-46B5-88A8-3D1215D9252E}">
      <dgm:prSet custT="1"/>
      <dgm:spPr/>
      <dgm:t>
        <a:bodyPr/>
        <a:lstStyle/>
        <a:p>
          <a:pPr algn="just"/>
          <a:r>
            <a:rPr lang="ru-RU" sz="2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осуществление государством финансовых функций протекает в виде деятельности как представительных, так и исполнительных органов власти (государственного управления</a:t>
          </a:r>
          <a:endParaRPr lang="ru-RU" sz="2200" dirty="0"/>
        </a:p>
      </dgm:t>
    </dgm:pt>
    <dgm:pt modelId="{D61BB6B4-3E2B-42BD-828A-2BAC6683A035}" type="parTrans" cxnId="{CB323F99-8B82-46D2-8C80-F20AEA80808F}">
      <dgm:prSet/>
      <dgm:spPr/>
      <dgm:t>
        <a:bodyPr/>
        <a:lstStyle/>
        <a:p>
          <a:endParaRPr lang="ru-RU"/>
        </a:p>
      </dgm:t>
    </dgm:pt>
    <dgm:pt modelId="{ED73285F-342A-4EE9-A34E-AB71CAB4E301}" type="sibTrans" cxnId="{CB323F99-8B82-46D2-8C80-F20AEA80808F}">
      <dgm:prSet/>
      <dgm:spPr/>
      <dgm:t>
        <a:bodyPr/>
        <a:lstStyle/>
        <a:p>
          <a:endParaRPr lang="ru-RU"/>
        </a:p>
      </dgm:t>
    </dgm:pt>
    <dgm:pt modelId="{C0F9D9DB-D29C-4DEE-BD1D-98E197161B93}">
      <dgm:prSet custT="1"/>
      <dgm:spPr/>
      <dgm:t>
        <a:bodyPr/>
        <a:lstStyle/>
        <a:p>
          <a:pPr algn="just"/>
          <a:r>
            <a:rPr lang="ru-RU" sz="2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сфера финансовой деятельности относится к ведению федеральных органов, органов субъектов РФ, а также органов местного самоуправления. Кроме того, имеется область совместного ведения Российской Федерации и ее субъектов. Финансовая деятельность осуществляется уполномоченными органами и субъектами с помощью разнообразных методов</a:t>
          </a:r>
          <a:endParaRPr lang="ru-RU" sz="2200" dirty="0"/>
        </a:p>
      </dgm:t>
    </dgm:pt>
    <dgm:pt modelId="{B703BE51-93F6-4F7E-8CE5-2167F2277C92}" type="parTrans" cxnId="{671C4B33-F552-4B64-80A7-80C9682A3C52}">
      <dgm:prSet/>
      <dgm:spPr/>
      <dgm:t>
        <a:bodyPr/>
        <a:lstStyle/>
        <a:p>
          <a:endParaRPr lang="ru-RU"/>
        </a:p>
      </dgm:t>
    </dgm:pt>
    <dgm:pt modelId="{C51F2F4F-6B22-4DF7-BA41-446C6B2099FA}" type="sibTrans" cxnId="{671C4B33-F552-4B64-80A7-80C9682A3C52}">
      <dgm:prSet/>
      <dgm:spPr/>
      <dgm:t>
        <a:bodyPr/>
        <a:lstStyle/>
        <a:p>
          <a:endParaRPr lang="ru-RU"/>
        </a:p>
      </dgm:t>
    </dgm:pt>
    <dgm:pt modelId="{21FC64F1-98E0-43B8-BAC6-BD235D6F1665}" type="pres">
      <dgm:prSet presAssocID="{6B4BD588-0B6E-45DB-93C0-C7600E5A2F7A}" presName="linearFlow" presStyleCnt="0">
        <dgm:presLayoutVars>
          <dgm:dir/>
          <dgm:animLvl val="lvl"/>
          <dgm:resizeHandles val="exact"/>
        </dgm:presLayoutVars>
      </dgm:prSet>
      <dgm:spPr/>
    </dgm:pt>
    <dgm:pt modelId="{A4C6F4D0-6E29-412A-BB47-43510B64393A}" type="pres">
      <dgm:prSet presAssocID="{00462742-24BD-406D-AC67-8630C058DA3E}" presName="composite" presStyleCnt="0"/>
      <dgm:spPr/>
    </dgm:pt>
    <dgm:pt modelId="{19CC3090-2062-4DD0-8E04-BC031B7FA7F6}" type="pres">
      <dgm:prSet presAssocID="{00462742-24BD-406D-AC67-8630C058DA3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CC0545-53CB-4E01-8EB8-D4F5600F77FD}" type="pres">
      <dgm:prSet presAssocID="{00462742-24BD-406D-AC67-8630C058DA3E}" presName="descendantText" presStyleLbl="alignAcc1" presStyleIdx="0" presStyleCnt="3" custScaleY="1109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CC1373-8F07-446D-8D6C-AFC96F66993A}" type="pres">
      <dgm:prSet presAssocID="{51576587-D50B-49A7-800A-1016A587BB2D}" presName="sp" presStyleCnt="0"/>
      <dgm:spPr/>
    </dgm:pt>
    <dgm:pt modelId="{DB2B9590-E06A-4CFF-A495-E24D24C6DB63}" type="pres">
      <dgm:prSet presAssocID="{4F757250-325D-4461-9AAD-231E14971C9A}" presName="composite" presStyleCnt="0"/>
      <dgm:spPr/>
    </dgm:pt>
    <dgm:pt modelId="{97379C4C-24EF-4683-9696-AFB50E2846BD}" type="pres">
      <dgm:prSet presAssocID="{4F757250-325D-4461-9AAD-231E14971C9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63C26-2254-4E3E-A2E6-3924DE10A1F7}" type="pres">
      <dgm:prSet presAssocID="{4F757250-325D-4461-9AAD-231E14971C9A}" presName="descendantText" presStyleLbl="alignAcc1" presStyleIdx="1" presStyleCnt="3" custScaleY="1288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724C9F-1826-4174-8CD3-8E382E7E27D5}" type="pres">
      <dgm:prSet presAssocID="{C30E9851-45F9-4767-BB7C-88950EED31EF}" presName="sp" presStyleCnt="0"/>
      <dgm:spPr/>
    </dgm:pt>
    <dgm:pt modelId="{36F6EA8A-3AED-4481-BBB7-C09B940B8F2A}" type="pres">
      <dgm:prSet presAssocID="{6A891967-C018-4244-BEFD-BF0FE37C1DAC}" presName="composite" presStyleCnt="0"/>
      <dgm:spPr/>
    </dgm:pt>
    <dgm:pt modelId="{297A59D5-6365-4D56-A5C6-D080CAFE48AE}" type="pres">
      <dgm:prSet presAssocID="{6A891967-C018-4244-BEFD-BF0FE37C1DA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AF243E-15D1-487D-9B9A-D8F0AB944256}" type="pres">
      <dgm:prSet presAssocID="{6A891967-C018-4244-BEFD-BF0FE37C1DAC}" presName="descendantText" presStyleLbl="alignAcc1" presStyleIdx="2" presStyleCnt="3" custScaleY="1886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CB651F-32A8-414E-90F0-11F30A0B992A}" type="presOf" srcId="{6A891967-C018-4244-BEFD-BF0FE37C1DAC}" destId="{297A59D5-6365-4D56-A5C6-D080CAFE48AE}" srcOrd="0" destOrd="0" presId="urn:microsoft.com/office/officeart/2005/8/layout/chevron2"/>
    <dgm:cxn modelId="{671C4B33-F552-4B64-80A7-80C9682A3C52}" srcId="{6A891967-C018-4244-BEFD-BF0FE37C1DAC}" destId="{C0F9D9DB-D29C-4DEE-BD1D-98E197161B93}" srcOrd="0" destOrd="0" parTransId="{B703BE51-93F6-4F7E-8CE5-2167F2277C92}" sibTransId="{C51F2F4F-6B22-4DF7-BA41-446C6B2099FA}"/>
    <dgm:cxn modelId="{E172E789-8C9A-48C7-9076-EB7BB6EAFA74}" type="presOf" srcId="{5E04F379-8A0B-46B5-88A8-3D1215D9252E}" destId="{B8B63C26-2254-4E3E-A2E6-3924DE10A1F7}" srcOrd="0" destOrd="0" presId="urn:microsoft.com/office/officeart/2005/8/layout/chevron2"/>
    <dgm:cxn modelId="{9BE2A16E-649D-492E-960A-3C6234E3F44A}" type="presOf" srcId="{C0F9D9DB-D29C-4DEE-BD1D-98E197161B93}" destId="{CEAF243E-15D1-487D-9B9A-D8F0AB944256}" srcOrd="0" destOrd="0" presId="urn:microsoft.com/office/officeart/2005/8/layout/chevron2"/>
    <dgm:cxn modelId="{CDAEA92E-9767-4A67-B7B9-4E414B66CFFA}" type="presOf" srcId="{E6EF1FB5-6EDD-4C8B-A797-FDD98E3DB01E}" destId="{B6CC0545-53CB-4E01-8EB8-D4F5600F77FD}" srcOrd="0" destOrd="0" presId="urn:microsoft.com/office/officeart/2005/8/layout/chevron2"/>
    <dgm:cxn modelId="{C74295DC-F55D-4592-93AA-2DC23CF3B83D}" type="presOf" srcId="{4F757250-325D-4461-9AAD-231E14971C9A}" destId="{97379C4C-24EF-4683-9696-AFB50E2846BD}" srcOrd="0" destOrd="0" presId="urn:microsoft.com/office/officeart/2005/8/layout/chevron2"/>
    <dgm:cxn modelId="{D5F4B64D-895B-4C27-83B3-5DDBEF122DBB}" srcId="{00462742-24BD-406D-AC67-8630C058DA3E}" destId="{E6EF1FB5-6EDD-4C8B-A797-FDD98E3DB01E}" srcOrd="0" destOrd="0" parTransId="{B014F485-E04A-468D-BF21-98A8DFDAE294}" sibTransId="{900441A8-76E1-43E2-9A51-9A308C35CE92}"/>
    <dgm:cxn modelId="{CB323F99-8B82-46D2-8C80-F20AEA80808F}" srcId="{4F757250-325D-4461-9AAD-231E14971C9A}" destId="{5E04F379-8A0B-46B5-88A8-3D1215D9252E}" srcOrd="0" destOrd="0" parTransId="{D61BB6B4-3E2B-42BD-828A-2BAC6683A035}" sibTransId="{ED73285F-342A-4EE9-A34E-AB71CAB4E301}"/>
    <dgm:cxn modelId="{A55989EF-6AF2-45BF-AB5A-4F4B5E1A4D18}" srcId="{6B4BD588-0B6E-45DB-93C0-C7600E5A2F7A}" destId="{4F757250-325D-4461-9AAD-231E14971C9A}" srcOrd="1" destOrd="0" parTransId="{EE49F842-F88F-4EE7-BF97-4A6FC1A058F6}" sibTransId="{C30E9851-45F9-4767-BB7C-88950EED31EF}"/>
    <dgm:cxn modelId="{6CC12AFD-77B2-46BA-B46F-419CA4F5F5BE}" srcId="{6B4BD588-0B6E-45DB-93C0-C7600E5A2F7A}" destId="{00462742-24BD-406D-AC67-8630C058DA3E}" srcOrd="0" destOrd="0" parTransId="{6E5CD24C-EC43-4DD4-97B4-4D4855C79ED0}" sibTransId="{51576587-D50B-49A7-800A-1016A587BB2D}"/>
    <dgm:cxn modelId="{3F682D2E-370D-4692-AAE0-4E64F065F206}" type="presOf" srcId="{00462742-24BD-406D-AC67-8630C058DA3E}" destId="{19CC3090-2062-4DD0-8E04-BC031B7FA7F6}" srcOrd="0" destOrd="0" presId="urn:microsoft.com/office/officeart/2005/8/layout/chevron2"/>
    <dgm:cxn modelId="{B7099E40-9179-4216-9D71-DB763ED2B9A3}" srcId="{6B4BD588-0B6E-45DB-93C0-C7600E5A2F7A}" destId="{6A891967-C018-4244-BEFD-BF0FE37C1DAC}" srcOrd="2" destOrd="0" parTransId="{DE2EAFE4-6C78-472B-A37D-3BBE89563F8E}" sibTransId="{7E5268DA-415E-4B12-8FE1-EEA7FE46C206}"/>
    <dgm:cxn modelId="{BB3CCA99-840F-4439-9CA4-B3C93B2973FF}" type="presOf" srcId="{6B4BD588-0B6E-45DB-93C0-C7600E5A2F7A}" destId="{21FC64F1-98E0-43B8-BAC6-BD235D6F1665}" srcOrd="0" destOrd="0" presId="urn:microsoft.com/office/officeart/2005/8/layout/chevron2"/>
    <dgm:cxn modelId="{8E6307A6-F136-4022-AA6D-F59644F62F99}" type="presParOf" srcId="{21FC64F1-98E0-43B8-BAC6-BD235D6F1665}" destId="{A4C6F4D0-6E29-412A-BB47-43510B64393A}" srcOrd="0" destOrd="0" presId="urn:microsoft.com/office/officeart/2005/8/layout/chevron2"/>
    <dgm:cxn modelId="{CCA796DD-1CF4-4D19-9407-7060455F8B00}" type="presParOf" srcId="{A4C6F4D0-6E29-412A-BB47-43510B64393A}" destId="{19CC3090-2062-4DD0-8E04-BC031B7FA7F6}" srcOrd="0" destOrd="0" presId="urn:microsoft.com/office/officeart/2005/8/layout/chevron2"/>
    <dgm:cxn modelId="{C58442E7-B640-4D69-9067-7FB9B7054D44}" type="presParOf" srcId="{A4C6F4D0-6E29-412A-BB47-43510B64393A}" destId="{B6CC0545-53CB-4E01-8EB8-D4F5600F77FD}" srcOrd="1" destOrd="0" presId="urn:microsoft.com/office/officeart/2005/8/layout/chevron2"/>
    <dgm:cxn modelId="{1B1D5822-9D1A-480B-8E45-995E700FABFF}" type="presParOf" srcId="{21FC64F1-98E0-43B8-BAC6-BD235D6F1665}" destId="{E2CC1373-8F07-446D-8D6C-AFC96F66993A}" srcOrd="1" destOrd="0" presId="urn:microsoft.com/office/officeart/2005/8/layout/chevron2"/>
    <dgm:cxn modelId="{5AC31B04-323E-4262-9833-4DB2196671CA}" type="presParOf" srcId="{21FC64F1-98E0-43B8-BAC6-BD235D6F1665}" destId="{DB2B9590-E06A-4CFF-A495-E24D24C6DB63}" srcOrd="2" destOrd="0" presId="urn:microsoft.com/office/officeart/2005/8/layout/chevron2"/>
    <dgm:cxn modelId="{0B8CDC04-520A-4B30-8631-7C8F1727EE2F}" type="presParOf" srcId="{DB2B9590-E06A-4CFF-A495-E24D24C6DB63}" destId="{97379C4C-24EF-4683-9696-AFB50E2846BD}" srcOrd="0" destOrd="0" presId="urn:microsoft.com/office/officeart/2005/8/layout/chevron2"/>
    <dgm:cxn modelId="{90693D33-F16E-4815-AF57-383547A1F915}" type="presParOf" srcId="{DB2B9590-E06A-4CFF-A495-E24D24C6DB63}" destId="{B8B63C26-2254-4E3E-A2E6-3924DE10A1F7}" srcOrd="1" destOrd="0" presId="urn:microsoft.com/office/officeart/2005/8/layout/chevron2"/>
    <dgm:cxn modelId="{AEAA4987-4F8F-48BD-A1D9-8A53102E2173}" type="presParOf" srcId="{21FC64F1-98E0-43B8-BAC6-BD235D6F1665}" destId="{B0724C9F-1826-4174-8CD3-8E382E7E27D5}" srcOrd="3" destOrd="0" presId="urn:microsoft.com/office/officeart/2005/8/layout/chevron2"/>
    <dgm:cxn modelId="{CC5AF332-80E1-43A4-92A9-4E2349D3F971}" type="presParOf" srcId="{21FC64F1-98E0-43B8-BAC6-BD235D6F1665}" destId="{36F6EA8A-3AED-4481-BBB7-C09B940B8F2A}" srcOrd="4" destOrd="0" presId="urn:microsoft.com/office/officeart/2005/8/layout/chevron2"/>
    <dgm:cxn modelId="{57055C39-C8E4-4B26-B03C-D45C47A50EC0}" type="presParOf" srcId="{36F6EA8A-3AED-4481-BBB7-C09B940B8F2A}" destId="{297A59D5-6365-4D56-A5C6-D080CAFE48AE}" srcOrd="0" destOrd="0" presId="urn:microsoft.com/office/officeart/2005/8/layout/chevron2"/>
    <dgm:cxn modelId="{D59CFB6B-BFEE-4FDE-87AF-B6BF82FFD5EC}" type="presParOf" srcId="{36F6EA8A-3AED-4481-BBB7-C09B940B8F2A}" destId="{CEAF243E-15D1-487D-9B9A-D8F0AB9442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CC3090-2062-4DD0-8E04-BC031B7FA7F6}">
      <dsp:nvSpPr>
        <dsp:cNvPr id="0" name=""/>
        <dsp:cNvSpPr/>
      </dsp:nvSpPr>
      <dsp:spPr>
        <a:xfrm rot="5400000">
          <a:off x="-246381" y="327256"/>
          <a:ext cx="1642543" cy="11497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3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655764"/>
        <a:ext cx="1149780" cy="492763"/>
      </dsp:txXfrm>
    </dsp:sp>
    <dsp:sp modelId="{B6CC0545-53CB-4E01-8EB8-D4F5600F77FD}">
      <dsp:nvSpPr>
        <dsp:cNvPr id="0" name=""/>
        <dsp:cNvSpPr/>
      </dsp:nvSpPr>
      <dsp:spPr>
        <a:xfrm rot="5400000">
          <a:off x="4203497" y="-3031456"/>
          <a:ext cx="1184881" cy="72923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она имеет межотраслевой характер, поскольку аккумуляция, распределение и использование финансовых ресурсов затрагивают все отрасли и сферы государственного управления</a:t>
          </a:r>
          <a:endParaRPr lang="ru-RU" sz="2200" kern="1200" dirty="0"/>
        </a:p>
      </dsp:txBody>
      <dsp:txXfrm rot="-5400000">
        <a:off x="1149781" y="80101"/>
        <a:ext cx="7234474" cy="1069199"/>
      </dsp:txXfrm>
    </dsp:sp>
    <dsp:sp modelId="{97379C4C-24EF-4683-9696-AFB50E2846BD}">
      <dsp:nvSpPr>
        <dsp:cNvPr id="0" name=""/>
        <dsp:cNvSpPr/>
      </dsp:nvSpPr>
      <dsp:spPr>
        <a:xfrm rot="5400000">
          <a:off x="-246381" y="1958556"/>
          <a:ext cx="1642543" cy="11497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ru-RU" sz="3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287064"/>
        <a:ext cx="1149780" cy="492763"/>
      </dsp:txXfrm>
    </dsp:sp>
    <dsp:sp modelId="{B8B63C26-2254-4E3E-A2E6-3924DE10A1F7}">
      <dsp:nvSpPr>
        <dsp:cNvPr id="0" name=""/>
        <dsp:cNvSpPr/>
      </dsp:nvSpPr>
      <dsp:spPr>
        <a:xfrm rot="5400000">
          <a:off x="4108209" y="-1400156"/>
          <a:ext cx="1375457" cy="72923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осуществление государством финансовых функций протекает в виде деятельности как представительных, так и исполнительных органов власти (государственного управления</a:t>
          </a:r>
          <a:endParaRPr lang="ru-RU" sz="2200" kern="1200" dirty="0"/>
        </a:p>
      </dsp:txBody>
      <dsp:txXfrm rot="-5400000">
        <a:off x="1149780" y="1625417"/>
        <a:ext cx="7225171" cy="1241169"/>
      </dsp:txXfrm>
    </dsp:sp>
    <dsp:sp modelId="{297A59D5-6365-4D56-A5C6-D080CAFE48AE}">
      <dsp:nvSpPr>
        <dsp:cNvPr id="0" name=""/>
        <dsp:cNvSpPr/>
      </dsp:nvSpPr>
      <dsp:spPr>
        <a:xfrm rot="5400000">
          <a:off x="-246381" y="3909452"/>
          <a:ext cx="1642543" cy="11497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ru-RU" sz="34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237960"/>
        <a:ext cx="1149780" cy="492763"/>
      </dsp:txXfrm>
    </dsp:sp>
    <dsp:sp modelId="{CEAF243E-15D1-487D-9B9A-D8F0AB944256}">
      <dsp:nvSpPr>
        <dsp:cNvPr id="0" name=""/>
        <dsp:cNvSpPr/>
      </dsp:nvSpPr>
      <dsp:spPr>
        <a:xfrm rot="5400000">
          <a:off x="3788612" y="550739"/>
          <a:ext cx="2014650" cy="72923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rPr>
            <a:t>сфера финансовой деятельности относится к ведению федеральных органов, органов субъектов РФ, а также органов местного самоуправления. Кроме того, имеется область совместного ведения Российской Федерации и ее субъектов. Финансовая деятельность осуществляется уполномоченными органами и субъектами с помощью разнообразных методов</a:t>
          </a:r>
          <a:endParaRPr lang="ru-RU" sz="2200" kern="1200" dirty="0"/>
        </a:p>
      </dsp:txBody>
      <dsp:txXfrm rot="-5400000">
        <a:off x="1149780" y="3287919"/>
        <a:ext cx="7193968" cy="1817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FD137-D0B2-4A2E-BE73-76A71F537089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701AE-7EFC-4AD3-A3DC-97A860027A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354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898FA-1E73-4898-8B7B-43C75AA5EFF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B603B-4254-4D7A-91E9-2E41338B741D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382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D1C1F-76EF-46A3-99E0-CA4C793CC3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68BB53-A3DD-43E8-A103-BD06A76C4C9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191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761F1-83ED-4C9B-97D7-57EC5AECC37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4A650E-7E24-4A31-931D-A8DC80E67829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241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6BCD-A6C8-4FAD-94D0-2FAD58E19C63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726C8C-2DE5-4EBF-8959-50BA7DC5B02D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550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2A3AA-8151-4874-B9B1-9E92A24B8711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5F3BCF-7495-4874-9E5D-5C70A42FD03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402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4AB2-6529-4C6B-8AAB-9A7EB03916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6E819-3E19-43D1-9A2F-020F81A1A49F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813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B04CF-9E37-4296-A4CD-50D96BEDEDF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B9F7E9-AA9C-402C-8E60-63F9F39AB694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670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8A43C-FAEA-42FB-A1E1-05BEC213506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5DF363-4D3D-412C-8BD6-F43D5B1F33C8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26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2F57A-51C5-453C-9637-D5303DCF5D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D21F0B-53DB-4578-A6E7-A522C9F053AC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6874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AFF1A-DE03-4505-B186-81493E68217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7AEF68-BF74-4B52-ADFC-FDD738DC1FBC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2999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E30FC-CA2B-48EB-9C21-84A51A7C22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58DBE9-5DD2-4D84-B315-3D1382313F29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39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67008A-81D5-46E9-BED2-70D421F86EE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A5924E-AEEE-4590-8915-C305C964FB43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093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60324" y="803520"/>
            <a:ext cx="9204324" cy="5189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</a:pPr>
            <a:r>
              <a:rPr lang="ru-RU" sz="4800" b="1" dirty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Лекция </a:t>
            </a: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№</a:t>
            </a:r>
            <a:r>
              <a:rPr lang="ru-RU" sz="4800" b="1" dirty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2</a:t>
            </a:r>
            <a:endParaRPr lang="ru-RU" sz="4800" b="1" dirty="0" smtClean="0">
              <a:solidFill>
                <a:srgbClr val="212745"/>
              </a:solidFill>
              <a:latin typeface="Times New Roman"/>
              <a:ea typeface="Times New Roman"/>
              <a:cs typeface="Times New Roman"/>
            </a:endParaRPr>
          </a:p>
          <a:p>
            <a:pPr indent="450215" algn="ctr">
              <a:lnSpc>
                <a:spcPct val="115000"/>
              </a:lnSpc>
            </a:pP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ru-RU" sz="4800" b="1" dirty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Правовые основы финансовой деятельности государства и муниципальных образований. Финансовый контроль в </a:t>
            </a:r>
            <a:r>
              <a:rPr lang="ru-RU" sz="4800" b="1" dirty="0" smtClean="0">
                <a:solidFill>
                  <a:srgbClr val="212745"/>
                </a:solidFill>
                <a:latin typeface="Times New Roman"/>
                <a:ea typeface="TimesNewRomanPS-BoldMT"/>
                <a:cs typeface="Times New Roman"/>
              </a:rPr>
              <a:t>РФ».</a:t>
            </a:r>
            <a:endParaRPr lang="ru-RU" sz="4800" dirty="0">
              <a:solidFill>
                <a:srgbClr val="212745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345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0"/>
            <a:ext cx="9204325" cy="6857999"/>
          </a:xfrm>
          <a:prstGeom prst="rect">
            <a:avLst/>
          </a:prstGeom>
          <a:solidFill>
            <a:srgbClr val="4F81BD">
              <a:lumMod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764704"/>
            <a:ext cx="78507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sz="22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Финансово-плановые </a:t>
            </a:r>
            <a:r>
              <a:rPr lang="ru-RU" sz="22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акты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— это акты, принимаемые в процессе финансовой деятельности государства и органов местного самоуправления, которые содержат конкретные задания в области финансов на определенный период, т.е. являются планами по мобилизации, распределению и использованию финансовых ресурсов</a:t>
            </a:r>
            <a:r>
              <a:rPr lang="ru-RU" sz="22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8038" y="3234225"/>
            <a:ext cx="7200800" cy="34163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федеральный бюджет РФ,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государственные бюджеты субъектов РФ,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местные бюджеты муниципальных образований;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бюджеты государственных внебюджетных фондов;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финансово-кредитные и кассовые планы банков;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финансовые планы страховых организаций;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финансовые планы и сметы министерств, ведомств, других органов государственного управления и органов местного самоуправления;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финансовые планы (балансы доходов и расходов) предприятий и организаций; </a:t>
            </a:r>
          </a:p>
          <a:p>
            <a:pPr lvl="0"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бюджетные сметы бюджетных учреждений и др.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8226" y="56818"/>
            <a:ext cx="84230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u="sng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Характерной особенностью финансово-правовых актов является наличие среди них большой группы финансово-плановых актов.</a:t>
            </a:r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107504" y="1988840"/>
            <a:ext cx="720080" cy="3384376"/>
          </a:xfrm>
          <a:prstGeom prst="curvedRightArrow">
            <a:avLst>
              <a:gd name="adj1" fmla="val 106631"/>
              <a:gd name="adj2" fmla="val 173848"/>
              <a:gd name="adj3" fmla="val 2500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76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0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8575">
            <a:noFill/>
            <a:miter lim="800000"/>
            <a:headEnd/>
            <a:tailEnd/>
          </a:ln>
          <a:extLst/>
        </p:spPr>
      </p:pic>
      <p:sp>
        <p:nvSpPr>
          <p:cNvPr id="5" name="Прямоугольник 4"/>
          <p:cNvSpPr/>
          <p:nvPr/>
        </p:nvSpPr>
        <p:spPr>
          <a:xfrm>
            <a:off x="222164" y="-232534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73849" y="-232534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38330" y="0"/>
            <a:ext cx="6120680" cy="62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Органы, осуществляющие финансовую деятельность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6202" y="980728"/>
            <a:ext cx="316835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Общей компетенции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64145" y="993172"/>
            <a:ext cx="3402977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Специальной компетенции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4274" y="1988840"/>
            <a:ext cx="252028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РФ</a:t>
            </a:r>
            <a:endParaRPr lang="ru-RU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71600" y="3095627"/>
            <a:ext cx="252028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собрание</a:t>
            </a:r>
            <a:endParaRPr lang="ru-RU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5899" y="4221088"/>
            <a:ext cx="2520280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30620" y="1988840"/>
            <a:ext cx="2274096" cy="86409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1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</a:t>
            </a:r>
            <a:r>
              <a:rPr lang="ru-RU" kern="0" spc="-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финансов РФ (Минфин России)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023574" y="3095627"/>
            <a:ext cx="2281142" cy="9814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казначейство (Казначейство России)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067945" y="4221088"/>
            <a:ext cx="2271467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таможенная служба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067945" y="5301208"/>
            <a:ext cx="2281141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налоговая служба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440173" y="1993197"/>
            <a:ext cx="2373784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Счетная палата РФ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439082" y="2970482"/>
            <a:ext cx="2352689" cy="12694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служба по финансовому мониторингу (</a:t>
            </a:r>
            <a:r>
              <a:rPr lang="ru-RU" kern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Росфинмониторинг</a:t>
            </a:r>
            <a:r>
              <a:rPr lang="ru-RU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483453" y="4365104"/>
            <a:ext cx="2374875" cy="864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kern="0" spc="-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</a:t>
            </a:r>
            <a:r>
              <a:rPr lang="ru-RU" kern="0" spc="-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 РФ (Банк России)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39552" y="1353212"/>
            <a:ext cx="0" cy="344394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8" idx="1"/>
          </p:cNvCxnSpPr>
          <p:nvPr/>
        </p:nvCxnSpPr>
        <p:spPr>
          <a:xfrm>
            <a:off x="502226" y="2420888"/>
            <a:ext cx="43204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12" idx="1"/>
          </p:cNvCxnSpPr>
          <p:nvPr/>
        </p:nvCxnSpPr>
        <p:spPr>
          <a:xfrm>
            <a:off x="539552" y="3527675"/>
            <a:ext cx="43204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39552" y="4797152"/>
            <a:ext cx="43204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076056" y="1772816"/>
            <a:ext cx="3960440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020272" y="1353212"/>
            <a:ext cx="0" cy="419604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076056" y="1772816"/>
            <a:ext cx="0" cy="216024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9036496" y="1772816"/>
            <a:ext cx="0" cy="3024336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stCxn id="18" idx="3"/>
          </p:cNvCxnSpPr>
          <p:nvPr/>
        </p:nvCxnSpPr>
        <p:spPr>
          <a:xfrm flipV="1">
            <a:off x="8813957" y="2420888"/>
            <a:ext cx="178168" cy="4357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858328" y="3605221"/>
            <a:ext cx="17816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20" idx="3"/>
          </p:cNvCxnSpPr>
          <p:nvPr/>
        </p:nvCxnSpPr>
        <p:spPr>
          <a:xfrm>
            <a:off x="8858328" y="4797152"/>
            <a:ext cx="178168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3851920" y="2425245"/>
            <a:ext cx="0" cy="3308011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endCxn id="11" idx="1"/>
          </p:cNvCxnSpPr>
          <p:nvPr/>
        </p:nvCxnSpPr>
        <p:spPr>
          <a:xfrm flipV="1">
            <a:off x="3814594" y="2420888"/>
            <a:ext cx="216026" cy="4357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14" idx="1"/>
          </p:cNvCxnSpPr>
          <p:nvPr/>
        </p:nvCxnSpPr>
        <p:spPr>
          <a:xfrm>
            <a:off x="3807549" y="3586349"/>
            <a:ext cx="216025" cy="1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endCxn id="16" idx="1"/>
          </p:cNvCxnSpPr>
          <p:nvPr/>
        </p:nvCxnSpPr>
        <p:spPr>
          <a:xfrm>
            <a:off x="3851920" y="4653136"/>
            <a:ext cx="216025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endCxn id="17" idx="1"/>
          </p:cNvCxnSpPr>
          <p:nvPr/>
        </p:nvCxnSpPr>
        <p:spPr>
          <a:xfrm>
            <a:off x="3851920" y="5733256"/>
            <a:ext cx="216025" cy="0"/>
          </a:xfrm>
          <a:prstGeom prst="line">
            <a:avLst/>
          </a:prstGeom>
          <a:ln w="28575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1907704" y="620688"/>
            <a:ext cx="0" cy="36004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Прямая со стрелкой 2048"/>
          <p:cNvCxnSpPr/>
          <p:nvPr/>
        </p:nvCxnSpPr>
        <p:spPr>
          <a:xfrm>
            <a:off x="6483453" y="620688"/>
            <a:ext cx="0" cy="36004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188639"/>
            <a:ext cx="8640960" cy="6711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Различная взаимосвязь с финансовой деятельностью позволяет выделить </a:t>
            </a:r>
            <a:r>
              <a:rPr lang="ru-RU" sz="22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органы общей компетенции,</a:t>
            </a:r>
            <a:r>
              <a:rPr lang="ru-RU" sz="2200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осуществляющие финансовые полномочия в качестве одного из направлений своей деятельности, и </a:t>
            </a:r>
            <a:r>
              <a:rPr lang="ru-RU" sz="22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органы специальной компетенции,</a:t>
            </a:r>
            <a:r>
              <a:rPr lang="ru-RU" sz="2200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созданные целенаправленно для реализации государственных функций по образованию, распределению и использованию фондов денежных средств.</a:t>
            </a:r>
            <a:endParaRPr lang="ru-RU" sz="22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Систему органов </a:t>
            </a:r>
            <a:r>
              <a:rPr lang="ru-RU" sz="22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общей компетенции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представляют </a:t>
            </a:r>
            <a:r>
              <a:rPr lang="ru-RU" sz="22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Федеральное Собрание РФ, Президент РФ, Правительство РФ</a:t>
            </a:r>
            <a:r>
              <a:rPr lang="ru-RU" sz="2200" b="1" u="sng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Согласно принципу разделения властей </a:t>
            </a:r>
            <a:r>
              <a:rPr lang="ru-RU" sz="22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прерогативой законодательных (представительных) органов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государственной власти является принятие финансовых законов. Кроме правотворческой функции Федеральное Собрание РФ и законодательные (представительные) органы государственной власти субъектов РФ осуществляют полномочия в сфере финансового контроля</a:t>
            </a:r>
            <a:r>
              <a:rPr lang="ru-RU" sz="22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2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94720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2304" y="116632"/>
            <a:ext cx="8784976" cy="6579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3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Президент РФ</a:t>
            </a:r>
            <a:r>
              <a:rPr lang="ru-RU" sz="23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как глава государства обеспечивает в области финансов согласованное функционирование и взаимодействие органов государственной власти, исходя из положений Конституции РФ и федеральных законов, определяет основные направления внутренней и внешней политики государства, в соответствии с которой строится финансовая политика. Он обращается с ежегодными посланиями о положении в стране, об основных направлениях внутренней и внешней политики к Федеральному Собранию.</a:t>
            </a:r>
            <a:endParaRPr lang="ru-RU" sz="23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3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Президент РФ издает указы и распоряжения по вопросам формирования и исполнения бюджетов, внебюджетных государственных фондов, финансирования государственных расходов федерального уровня, денежно-кредитной политики, организации расчетов, регулирования валютных и других финансовых отношений, организации органов финансово-кредитной системы.</a:t>
            </a:r>
            <a:endParaRPr lang="ru-RU" sz="23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8823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260648"/>
            <a:ext cx="8769304" cy="6459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Контрольное управление Президента РФ</a:t>
            </a:r>
            <a:r>
              <a:rPr lang="ru-RU" sz="19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является самостоятельным подразделением Администрации Президента РФ и осуществляет контроль, в том числе финансовый.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Основными задачами Управления являются: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контроль и проверка исполнения федеральными органами исполнительной власти, органами исполнительной власти субъектов Российской Федерации, а также организациями федеральных законов, указов, распоряжений и иных решений Президента Российской Федерации;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контроль за реализацией общенациональных проектов;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контроль и проверка исполнения поручений Президента Российской Федерации и Руководителя Администрации Президента Российской Федерации;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контроль за реализацией ежегодных </a:t>
            </a:r>
            <a:r>
              <a:rPr lang="ru-RU" sz="1900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посланий</a:t>
            </a: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Президента Российской Федерации Федеральному Собранию Российской Федерации, бюджетных посланий Президента Российской Федерации и иных программных документов Президента Российской Федерации;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9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 информирование Президента Российской Федерации и Руководителя Администрации Президента Российской Федерации о результатах проверок и подготовка на их основе предложений по предупреждению и устранению выявленных нарушений.</a:t>
            </a:r>
            <a:endParaRPr lang="ru-RU" sz="19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28271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51520" y="675169"/>
            <a:ext cx="8640960" cy="4737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 Кроме этого, самостоятельным подразделением Администрации Президента РФ является </a:t>
            </a: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Экспертное управление Президента Российской Федерации.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Оно осуществляет экспертно-аналитическое обеспечение реализации Президентом его конституционных полномочий. Готовит экспертные заключения, аналитические доклады и иные необходимые Президенту и Руководителю Администрации Президента Российской Федерации экспертные и аналитические материалы. Обеспечивает экспертно-аналитические работы по финансированию деятельности Президента и Администрации Президента Российской Федерации.</a:t>
            </a:r>
            <a:endParaRPr lang="ru-RU" sz="24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4132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9736" y="188640"/>
            <a:ext cx="885698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kern="1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Правительство РФ</a:t>
            </a:r>
            <a:r>
              <a:rPr lang="ru-RU" kern="1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осуществляет исполнительную власть Российской Федерации (ст. 110 Конституции РФ</a:t>
            </a:r>
            <a:r>
              <a:rPr lang="ru-RU" kern="18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).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Согласно 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ст. 114 Конституции РФ Правительство РФ: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а) разрабатывает и представляет Государственной Думе федеральный бюджет и обеспечивает его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исполнение, а также отчет 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об исполнении федерального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бюджета,  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ежегодные отчеты о результатах своей деятельности, в том числе по вопросам, поставленным Государственной Думой;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б) обеспечивает проведение в Российской Федерации единой финансовой, кредитной и денежной политики;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в) обеспечивает проведение в Российской Федерации единой социально ориентированной государственной политики в области культуры, науки, образования, здравоохранения, социального обеспечения, поддержки, укрепления и защиты семьи, сохранения традиционных семейных ценностей, а также в области охраны окружающей среды;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г) осуществляет управление федеральной собственностью;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д) осуществляет меры по обеспечению обороны страны, государственной безопасности, реализации внешней политики Российской Федерации;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е) осуществляет меры по обеспечению законности, прав и свобод граждан, охране собственности и общественного порядка, борьбе с преступностью;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ж) осуществляет иные полномочия, возложенные на него Конституцией Российской Федерации, федеральными законами, указами Президента Российской Федерации.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37268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07504" y="188640"/>
            <a:ext cx="8928992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</a:rPr>
              <a:t>Среди 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Times New Roman"/>
              </a:rPr>
              <a:t>специализированных органов финансово-кредитной компетенции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</a:rPr>
              <a:t> особо выделяется </a:t>
            </a:r>
            <a:r>
              <a:rPr lang="ru-RU" b="1" u="sng" dirty="0">
                <a:solidFill>
                  <a:srgbClr val="190B61"/>
                </a:solidFill>
                <a:latin typeface="Times New Roman"/>
                <a:ea typeface="Times New Roman"/>
              </a:rPr>
              <a:t>Министерство финансов РФ,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Times New Roman"/>
              </a:rPr>
              <a:t> 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</a:rPr>
              <a:t>которое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Times New Roman"/>
              </a:rPr>
              <a:t> 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Times New Roman"/>
              </a:rPr>
              <a:t>является федеральным органом исполнительной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Times New Roman"/>
              </a:rPr>
              <a:t>власти.</a:t>
            </a:r>
          </a:p>
          <a:p>
            <a:pPr indent="450215" algn="just"/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Основные задачи Министерства финансов: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совершенствование бюджетной системы и развитие бюджетного федерализма.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и реализация единой финансовой, бюджетной, на­логовой и валютной политики в РФ.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концентрация финансовых ресурсов на приоритетных направ­лениях социально-экономического развития.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проекта федерального бюджета и обеспечение испол­нения федерального бюджета.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составление отчета об исполнении федерального бюджета и консолидированного бюджета РФ.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программ государственных заимствований и их реализация от имени Российской Федерации.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управление государ­ственным внутренним и внешним долгом РФ.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и реализация единой политики в сфере развития финансовых рынков.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участие в разработке и проведении единой политики в сфере формирования и использования государственных ресурсов дра­гоценных металлов и драгоценных камней.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разработка единой методологии составления бюджетов всех уровней и отчетов об их исполнении; осуществление государственного финансового контроля.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- обеспечение методологического руководства бухгалтерским уче­том и отчетностью, а также аудитом.</a:t>
            </a:r>
            <a:endParaRPr lang="ru-RU" sz="14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endParaRPr lang="ru-RU" dirty="0">
              <a:solidFill>
                <a:srgbClr val="190B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859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404664"/>
            <a:ext cx="8856984" cy="55029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Федеральное казначейство (Казначейство России)</a:t>
            </a:r>
            <a:r>
              <a:rPr lang="ru-RU" sz="2800" b="1" u="sng" baseline="30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является федеральным органом исполнительной власти (федеральной службой), осуществляющим в соответствии с законодательством РФ правоприменительные функции по обеспечению исполнения федерального бюджета, кассовому обслуживанию исполнения бюджетов бюджетной системы РФ, предварительному и текущему контролю за ведением операций со средствами федерального бюджета главными распорядителями, распорядителями и получателями средств федерального бюджета</a:t>
            </a:r>
            <a:r>
              <a:rPr lang="ru-RU" sz="28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28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1134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188640"/>
            <a:ext cx="8784976" cy="6440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0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Федеральное казначейство осуществляет следующие </a:t>
            </a:r>
            <a:r>
              <a:rPr lang="ru-RU" sz="2000" b="1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основные полномочия </a:t>
            </a:r>
            <a:r>
              <a:rPr lang="ru-RU" sz="20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 установленной сфере деятельности:</a:t>
            </a:r>
            <a:endParaRPr lang="ru-RU" sz="2000" b="1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доводит до главных распорядителей, распорядителей и получателей средств федерального бюджета показатели сводной бюджетной росписи, лимиты бюджетных обязательств и объемы финансирования;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ведет учет операций по кассовому исполнению федерального бюджета;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открывает в Центральном банке РФ и кредитных организациях счета по учету средств федерального бюджета и иных средств в соответствии с законодательством РФ, устанавливает режимы счетов федерального бюджета;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открывает и ведет лицевые счета главных распорядителей, распорядителей и получателей средств федерального бюджета;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ведет сводный реестр главных распорядителей, распорядителей и получателей средств федерального бюджета;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ведет учет показателей сводной бюджетной росписи федерального бюджета, лимитов бюджетных обязательств и их изменений;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составляет и представляет в Министерство финансов РФ оперативную информацию и отчетность об исполнении федерального бюджета, отчетность об исполнении консолидированного бюджета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РФ и др.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2339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548680"/>
            <a:ext cx="8424936" cy="5998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Финансовая    деятельность   государства   и    муниципальных образований:   понятие,    роль,    организационно  -  правовые особенности и методы, правовые формы.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Система и правовое положение органов власти, осуществляющих финансовую деятельность. 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Понятия государственного и муниципального финансового контроля.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Виды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финансового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контроля.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Понятие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аудиторского контроля, его место в системе финансового контроля.</a:t>
            </a:r>
          </a:p>
          <a:p>
            <a:pPr marL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7471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13616" y="260648"/>
            <a:ext cx="8856984" cy="6440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0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Федеральная налоговая служба</a:t>
            </a:r>
            <a:r>
              <a:rPr lang="ru-RU" sz="2000" b="1" u="sng" baseline="30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(ФНС России)</a:t>
            </a:r>
            <a:r>
              <a:rPr lang="ru-RU" sz="20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является федеральным органом исполнительной власти, осуществляющим функции по контролю и надзору за соблюдением законодательства о налогах и сборах, за правильностью исчисления, полнотой и своевременностью внесения в соответствующий бюджет налогов и сборов, в случаях, предусмотренных законодательством РФ, за правильностью исчисления, полнотой и своевременностью внесения в соответствующий бюджет иных обязательных платежей, за производством и оборотом табачной продукции, а также функции агента валютного контроля в пределах компетенции налоговых органов.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Служба является уполномоченным федеральным органом исполнительной власти, осуществляющим государственную регистрацию юридических лиц, физических лиц в качестве индивидуальных предпринимателей и крестьянских (фермерских) хозяйств, а также уполномоченным федеральным органом исполнительной власти, обеспечивающим представление в делах о банкротстве и в процедурах банкротства требований об уплате обязательных платежей и требований Российской Федерации по денежным обязательствам.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Федеральная налоговая служба находится в ведении Министерства финансов РФ. 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07113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9512" y="332656"/>
            <a:ext cx="8640960" cy="5991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2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Федеральная таможенная служба</a:t>
            </a:r>
            <a:r>
              <a:rPr lang="ru-RU" sz="2200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(ФТС России)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является 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федеральным органом исполнительной власти, осуществляющим в соответствии с законодательством Российской Федерации функции по контролю и надзору в области таможенного дела, функции органа валютного контроля, функции по защите прав на объекты интеллектуальной собственности, функции по проведению транспортного контроля в пунктах пропуска через государственную границу Российской Федерации, а также санитарно-карантинного, карантинного фитосанитарного контроля и государственного ветеринарного надзора в части проведения проверки документов в специально оборудованных и предназначенных для этих целей пунктах пропуска через государственную границу Российской Федерации (специализированные пункты пропуска), функции по выявлению, предупреждению и пресечению преступлений и административных правонарушений, отнесенных к компетенции таможенных органов Российской </a:t>
            </a:r>
            <a:r>
              <a:rPr lang="ru-RU" sz="22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Федерации, </a:t>
            </a:r>
            <a:r>
              <a:rPr lang="ru-RU" sz="22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а также иных связанных с ними преступлений и правонарушений.</a:t>
            </a:r>
            <a:endParaRPr lang="ru-RU" sz="22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08934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79" y="-297"/>
            <a:ext cx="9205758" cy="68585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83568" y="1124744"/>
            <a:ext cx="7776864" cy="40564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Кроме этого, субъектами, участвующими в финансовой деятельности являются </a:t>
            </a:r>
            <a:r>
              <a:rPr lang="ru-RU" sz="2800" b="1" u="sng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банки.</a:t>
            </a:r>
            <a:r>
              <a:rPr lang="ru-RU" sz="2800" b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Согласно Федеральному закону от 2 декабря 1990 года №395-1 «О банках и банковской деятельности»</a:t>
            </a:r>
            <a:r>
              <a:rPr lang="ru-RU" sz="2800" baseline="30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(ред. от 27.12.2019) банковская система РФ включает в себя Центральный банк </a:t>
            </a:r>
            <a:r>
              <a:rPr lang="ru-RU" sz="28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РФ (Банк 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России), кредитные организации, а также представительства иностранных банков.</a:t>
            </a:r>
            <a:endParaRPr lang="ru-RU" sz="28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12617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834444"/>
            <a:ext cx="8352928" cy="5155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- это контроль за законностью и целесообразностью действий в области образования, распределения и использования денежных фондов государства и муниципальных образований в целях эффективного социально-экономического развития страны и ее регионов.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Финансовый контроль осуществляется в установленном правовыми нормами порядке всей системой органов государственной власти и органов местного самоуправления, в том числе специальными контрольными органами, при участии общественных организаций, трудовых коллективов и граждан.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3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-278890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2922" y="476672"/>
            <a:ext cx="8496944" cy="5586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 основным 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задачам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финансового контроля относятся следующие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поддержание сбалансированности между потребностью в финансовых ресурсах и размером доходов государства;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обеспечение своевременности и полноты выполнения финансовых обязательств перед государственным бюджетом;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выявление внутрипроизводственных резервов повышения финансовых ресурсов;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обеспечение соблюдения требований действующего законодательства в области финансовой деятельности;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повышение эффективности внешнеэкономической деятельности и валютных операций и др.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5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Двойная стрелка влево/вправо 1"/>
          <p:cNvSpPr/>
          <p:nvPr/>
        </p:nvSpPr>
        <p:spPr>
          <a:xfrm>
            <a:off x="2386921" y="1709950"/>
            <a:ext cx="4464496" cy="1440160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Объект, предмет и сфера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3887662" y="2780928"/>
            <a:ext cx="1428995" cy="108012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1340768"/>
            <a:ext cx="2087786" cy="1980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Денежные отношения,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перераспреде-лительные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процессы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008583" y="1464153"/>
            <a:ext cx="2075094" cy="1980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все операции совершаемые с использованием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86921" y="4005064"/>
            <a:ext cx="4705359" cy="9901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Стоимостные показатели , такие как прибыль, доходы, рентабельность , себестоимость, издержки обращения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7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488" y="404664"/>
            <a:ext cx="8928992" cy="573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Основными </a:t>
            </a:r>
            <a:r>
              <a:rPr lang="ru-RU" sz="20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направлениями финансового контроля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в отношениях, регулируемых финансовым правом, являются: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проверка выполнения органами государственной власти и местного самоуправления функций по аккумуляции, распределению и использованию финансовых ресурсов соответственно своей компетенции;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проверка выполнения финансовых обязательств перед государством и органами местного самоуправления организациями и гражданами;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проверка правильности использования государственными и муниципальными предприятиями, учреждениями, организациями находящихся в их хозяйственном ведении или оперативном управлении денежных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ресурсов;</a:t>
            </a:r>
            <a:endParaRPr lang="ru-RU" sz="2000" dirty="0" smtClean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проверка соблюдения правил совершения финансовых операций, расчетов и хранения денежных средств предприятиями, организациями, учреждениями;</a:t>
            </a:r>
            <a:endParaRPr lang="ru-RU" sz="2000" dirty="0" smtClean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выявление внутренних резервов производства - возможностей повышения рентабельности хозяйства, роста производительности труда, более экономного и эффективного использования материальных и денежных средств;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- предупреждение и устранение нарушений финансовой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дисциплины.</a:t>
            </a:r>
            <a:endParaRPr lang="ru-RU" sz="20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610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908720"/>
            <a:ext cx="7272808" cy="7920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финансового контроля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времени проведения)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364088" y="2528900"/>
            <a:ext cx="3384376" cy="10081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890977" y="4041068"/>
            <a:ext cx="3456384" cy="9361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Последующий 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67544" y="2564904"/>
            <a:ext cx="3456384" cy="9361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редварительный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51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-1" y="342153"/>
            <a:ext cx="9036496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000" b="1" i="1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Предварительный </a:t>
            </a:r>
            <a:r>
              <a:rPr lang="ru-RU" sz="20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финансовый контроль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проводится до совершения операций по образованию, распределению и использованию денежных фондов. Поэтому он имеет важное значение для предупреждения нарушений финансовой дисциплины. В этом случае проверяются подлежащие утверждению и исполнению документы, которые служат основанием для осуществления финансовой деятельности: проекты бюджетов, финансовых планов и смет, кредитные и кассовые заявки и т.п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indent="450215" algn="just">
              <a:lnSpc>
                <a:spcPct val="115000"/>
              </a:lnSpc>
            </a:pPr>
            <a:endParaRPr lang="ru-RU" sz="20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Текущий финансовый контроль -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это контроль в процессе совершения денежных операций (в ходе выполнения финансовых обязательств перед государством, получения и использования денежных средств для административно-хозяйственных расходов, капитального строительства и т.д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.).</a:t>
            </a:r>
          </a:p>
          <a:p>
            <a:pPr indent="450215" algn="just">
              <a:lnSpc>
                <a:spcPct val="115000"/>
              </a:lnSpc>
            </a:pPr>
            <a:endParaRPr lang="ru-RU" sz="20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Последующий финансовый контроль -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это контроль, осуществляемый после совершения финансовых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операций. 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 этом случае определяется состояние финансовой дисциплины, выявляются ее нарушения, пути предупреждения и меры по их устранению.</a:t>
            </a:r>
            <a:endParaRPr lang="ru-RU" sz="20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027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504" y="476672"/>
            <a:ext cx="8856984" cy="6011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 зависимости от инициативы субъекта финансовых правоотношений 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можно выделить обязательный и добровольный финансовый контроль.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Обязательный 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проводится: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 силу требований законодательства, например контроль со стороны представительных (законодательных) органов власти за исполнением бюджета по итогам за год;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по решению компетентных государственных органов (например, проверки и обследования налогоплательщиков по вопросам налогообложения со стороны налоговых органов; контроль, проводимый на основе решений правоохранительных органов).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Добровольный 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осуществляется по самостоятельному решению хозяйствующих субъектов.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081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24880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Финансовая </a:t>
            </a: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деятельность государства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— это осуществление им функций по планомерному образованию (формированию), распределению и использованию денежных фондов (финансовых ресурсов) в целях реализации задач 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социально-экономического развития, обеспечения 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обороноспособности и безопасности страны, поддержания деятельности государственных органов.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Финансовая деятельность муниципальных образований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осуществляемая через органы местного самоуправления, представляет собой осуществление функций по планомерному образованию (формированию), распределению и использованию муниципальных (местных) денежных фондов в целях реализации социально-экономических задач местного значения и обеспечения финансовыми ресурсами деятельности органов местного самоуправления.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499656"/>
            <a:ext cx="8568952" cy="5579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зависимости от органов, проводящих 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 его можно разделить на 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государственный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(общегосударственный, 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вневедомственный и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ведомственный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),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внутрихозяйственный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и 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аудиторский.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Общегосударственный финансовый контроль -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имеет наивысшее значение в силу особого статуса осуществляющих его органов (Федеральное Собрание РФ и Правительство РФ). Он направлен на объекты, подлежащие контролю вне зависимости от их ведомственной подчиненности. Контролируются законность и эффективность использования государственных средств, проекты бюджетов по всем звеньям бюджетной системы, отчеты об исполнении бюджетов.</a:t>
            </a:r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81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24" y="764704"/>
            <a:ext cx="8784976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Вневедомственный финансовый контроль -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это контроль специальных финансово-кредитных органов, направленный на объекты независимо от их ведомственной принадлежности. Имеет повседневный, систематический и регулярный характер.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4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Ведомственный финансовый контроль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- это контроль министерств, ведомств, других органов исполнительной власти, государственного управления за деятельностью входящих в их систему предприятий, организаций, учреждений. Его осуществляют самостоятельные структурные контрольно-ревизионные подразделения (управления, отделы, группы) министерств и ведомств, подчиненные непосредственно руководителям этих органов. </a:t>
            </a:r>
            <a:endParaRPr lang="ru-RU" sz="24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04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17007" y="0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4008" y="1268760"/>
            <a:ext cx="8424936" cy="4025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sz="2800" b="1" i="1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Внутрихозяйственный финансовый контроль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Times New Roman"/>
                <a:cs typeface="Times New Roman"/>
              </a:rPr>
              <a:t> осуществляется на предприятиях, в учреждениях и организациях их руководителями и структурными подразделениями (бухгалтерией, финансовыми и экономическими службами). Объектом контроля выступает производственная и финансовая деятельность предприятия, а также входящих в него структурных подразделений.</a:t>
            </a:r>
            <a:endParaRPr lang="ru-RU" sz="2800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1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12953" y="60688"/>
            <a:ext cx="9204325" cy="6579110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9747" y="548680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Аудиторский </a:t>
            </a:r>
            <a:r>
              <a:rPr lang="ru-RU" sz="2400" b="1" i="1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финансовый контроль -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это независимый вневедомственный контроль</a:t>
            </a:r>
            <a:r>
              <a:rPr lang="ru-RU" sz="2400" dirty="0" smtClean="0">
                <a:solidFill>
                  <a:srgbClr val="190B6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b="1" dirty="0" smtClean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Аудиторская </a:t>
            </a: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(аудиторские услуги)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этим актам представляет собой деятельность по проведению аудита и оказанию сопутствующих аудиту услуг, осуществляемую аудиторскими организациями, индивидуальными аудиторами. </a:t>
            </a:r>
            <a:endParaRPr lang="ru-RU" sz="2400" dirty="0" smtClean="0">
              <a:solidFill>
                <a:srgbClr val="190B6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Под </a:t>
            </a: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аудитом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понимают независимую проверку бухгалтерской (финансовой) отчетности </a:t>
            </a:r>
            <a:r>
              <a:rPr lang="ru-RU" sz="2400" dirty="0" err="1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аудируемого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лица в целях выражения мнения о достоверности такой отчетности.</a:t>
            </a:r>
          </a:p>
          <a:p>
            <a:pPr algn="just"/>
            <a:r>
              <a:rPr lang="ru-RU" sz="2400" b="1" dirty="0" smtClean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Целью </a:t>
            </a:r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аудита 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выражение мнения о достоверности финансовой (бухгалтерской) отчетности </a:t>
            </a:r>
            <a:r>
              <a:rPr lang="ru-RU" sz="2400" dirty="0" err="1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аудируемых</a:t>
            </a:r>
            <a:r>
              <a:rPr lang="ru-RU" sz="2400" dirty="0">
                <a:solidFill>
                  <a:srgbClr val="190B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лиц и о соответствии порядка ведения бухгалтерского учета законодательству РФ.</a:t>
            </a:r>
          </a:p>
          <a:p>
            <a:pPr algn="just"/>
            <a:endParaRPr lang="ru-RU" sz="2400" dirty="0">
              <a:solidFill>
                <a:srgbClr val="190B6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5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6672" y="260648"/>
            <a:ext cx="8640960" cy="4976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</a:pPr>
            <a:r>
              <a:rPr lang="ru-RU" sz="2300" b="1" dirty="0" smtClean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Организационно-правовые особенности  финансовой </a:t>
            </a:r>
            <a:r>
              <a:rPr lang="ru-RU" sz="2300" b="1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деятельности </a:t>
            </a:r>
            <a:r>
              <a:rPr lang="ru-RU" sz="2300" b="1" dirty="0" smtClean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государства </a:t>
            </a:r>
          </a:p>
          <a:p>
            <a:pPr indent="450215" algn="ctr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endParaRPr lang="ru-RU" sz="23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520453430"/>
              </p:ext>
            </p:extLst>
          </p:nvPr>
        </p:nvGraphicFramePr>
        <p:xfrm>
          <a:off x="395536" y="1196751"/>
          <a:ext cx="8442096" cy="5327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" name="Прямоугольник 4"/>
          <p:cNvSpPr/>
          <p:nvPr/>
        </p:nvSpPr>
        <p:spPr>
          <a:xfrm>
            <a:off x="107950" y="-144462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1825" y="-144462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21458" y="29886"/>
            <a:ext cx="6277148" cy="64807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Методы осуществления финансовой деятельности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4270" y="989956"/>
            <a:ext cx="4401746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Методы 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мобилизации фондов денежных средств 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967230" y="997394"/>
            <a:ext cx="4176770" cy="7920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190B61"/>
              </a:solidFill>
              <a:latin typeface="Times New Roman"/>
              <a:ea typeface="Calibri"/>
              <a:cs typeface="Times New Roman"/>
            </a:endParaRPr>
          </a:p>
          <a:p>
            <a:pPr algn="ctr"/>
            <a:endParaRPr lang="ru-RU" dirty="0">
              <a:solidFill>
                <a:srgbClr val="190B61"/>
              </a:solidFill>
              <a:latin typeface="Times New Roman"/>
              <a:ea typeface="Calibri"/>
              <a:cs typeface="Times New Roman"/>
            </a:endParaRPr>
          </a:p>
          <a:p>
            <a:pPr algn="ctr"/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</a:t>
            </a:r>
            <a:r>
              <a:rPr lang="ru-RU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етоды 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их распределения (перераспределения</a:t>
            </a:r>
            <a:r>
              <a:rPr lang="ru-RU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) </a:t>
            </a:r>
            <a:r>
              <a:rPr lang="ru-RU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денежных средств </a:t>
            </a:r>
            <a:endParaRPr lang="ru-RU" b="1" dirty="0"/>
          </a:p>
          <a:p>
            <a:pPr algn="ctr"/>
            <a:endParaRPr lang="ru-RU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346504" y="2071326"/>
            <a:ext cx="2160240" cy="1141650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Методы обязательных платежей </a:t>
            </a:r>
            <a:endParaRPr lang="ru-RU" sz="1600" dirty="0"/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2660018" y="2071327"/>
            <a:ext cx="2088232" cy="1141649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Методы добровольных платежей 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3718" y="3212976"/>
            <a:ext cx="2160240" cy="30243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реализуются через механизмы налогообложения, отчислений во внебюджетные фонды, обязательного страхования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57232" y="3212976"/>
            <a:ext cx="2088232" cy="30243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реализуется через государственные и муниципальные займы, лотереи, вклады в кредитные учреждения, благотворительные пожертвования </a:t>
            </a:r>
            <a:r>
              <a:rPr lang="ru-RU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     и </a:t>
            </a:r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т. д.</a:t>
            </a:r>
            <a:endParaRPr lang="ru-RU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  <p:sp>
        <p:nvSpPr>
          <p:cNvPr id="15" name="Выноска со стрелкой вниз 14"/>
          <p:cNvSpPr/>
          <p:nvPr/>
        </p:nvSpPr>
        <p:spPr>
          <a:xfrm>
            <a:off x="4999464" y="2088566"/>
            <a:ext cx="1859402" cy="1141650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Финансирование </a:t>
            </a:r>
            <a:endParaRPr lang="ru-RU" sz="1600" dirty="0"/>
          </a:p>
        </p:txBody>
      </p:sp>
      <p:sp>
        <p:nvSpPr>
          <p:cNvPr id="16" name="Выноска со стрелкой вниз 15"/>
          <p:cNvSpPr/>
          <p:nvPr/>
        </p:nvSpPr>
        <p:spPr>
          <a:xfrm>
            <a:off x="6965858" y="2088566"/>
            <a:ext cx="2178142" cy="1141650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Кредитование</a:t>
            </a:r>
            <a:endParaRPr lang="ru-RU" sz="1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996678" y="3230216"/>
            <a:ext cx="1859402" cy="3007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плановая, целевая, безвозмездная, безвозвратная выдача денежных средств из бюджета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116266" y="3230216"/>
            <a:ext cx="2057182" cy="30070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плановая, целевая, но возвратная и возмездная выдача средств</a:t>
            </a: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979712" y="1789482"/>
            <a:ext cx="1152128" cy="19935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6389794" y="1809060"/>
            <a:ext cx="1152128" cy="19935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2657232" y="831920"/>
            <a:ext cx="0" cy="158036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308304" y="831920"/>
            <a:ext cx="0" cy="158036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657232" y="831920"/>
            <a:ext cx="465107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860032" y="673884"/>
            <a:ext cx="0" cy="1580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1" y="-333373"/>
            <a:ext cx="914400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8100">
            <a:noFill/>
            <a:miter lim="800000"/>
            <a:headEnd/>
            <a:tailEnd/>
          </a:ln>
          <a:extLst/>
        </p:spPr>
      </p:pic>
      <p:sp>
        <p:nvSpPr>
          <p:cNvPr id="5" name="Прямоугольник 4"/>
          <p:cNvSpPr/>
          <p:nvPr/>
        </p:nvSpPr>
        <p:spPr>
          <a:xfrm>
            <a:off x="107950" y="-72231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45743" y="0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611560" y="620688"/>
            <a:ext cx="7848872" cy="8640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Формы финансовой деятельности </a:t>
            </a:r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государства</a:t>
            </a:r>
            <a:r>
              <a:rPr lang="ru-RU" sz="28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по своему характеру </a:t>
            </a:r>
            <a:endParaRPr lang="ru-RU" sz="2400" b="1" dirty="0"/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611560" y="2060848"/>
            <a:ext cx="3672408" cy="792088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Правовые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4932040" y="2060848"/>
            <a:ext cx="3744416" cy="792088"/>
          </a:xfrm>
          <a:prstGeom prst="downArrow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Неправовые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3095627"/>
            <a:ext cx="3744416" cy="206156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выражаются в принятии правовых актов в связи с установлением или применением норм</a:t>
            </a:r>
            <a:endParaRPr lang="ru-RU" sz="2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36300" y="3095626"/>
            <a:ext cx="3912163" cy="20615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организаторская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, подготовительная, аналитическая работа в области финансовой деятельности, предшествующая принятию финансово-правовых актов</a:t>
            </a:r>
            <a:endParaRPr lang="ru-RU" sz="20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979712" y="1628800"/>
            <a:ext cx="5256584" cy="0"/>
          </a:xfrm>
          <a:prstGeom prst="line">
            <a:avLst/>
          </a:prstGeom>
          <a:ln w="38100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1979712" y="1628800"/>
            <a:ext cx="0" cy="288032"/>
          </a:xfrm>
          <a:prstGeom prst="straightConnector1">
            <a:avLst/>
          </a:prstGeom>
          <a:ln w="38100">
            <a:solidFill>
              <a:srgbClr val="190B6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236296" y="1628800"/>
            <a:ext cx="0" cy="288032"/>
          </a:xfrm>
          <a:prstGeom prst="straightConnector1">
            <a:avLst/>
          </a:prstGeom>
          <a:ln w="38100">
            <a:solidFill>
              <a:srgbClr val="190B6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535996" y="1484784"/>
            <a:ext cx="0" cy="144016"/>
          </a:xfrm>
          <a:prstGeom prst="line">
            <a:avLst/>
          </a:prstGeom>
          <a:ln w="38100">
            <a:solidFill>
              <a:srgbClr val="190B6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-33337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196752"/>
            <a:ext cx="8496944" cy="34901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Финансово-правовые акты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— это решения компетентных органов государственной власти или муниципальных органов, принятые в предусмотренной форме, регулирующие вопросы по формированию, перераспределению и использованию фондов денежных средств. Они устанавливают, изменяют или отменяют финансово-правовые нормы или служат основанием для возникновения, прекращения, изменения конкретных правоотношений.</a:t>
            </a:r>
            <a:endParaRPr lang="ru-RU" sz="2400" dirty="0">
              <a:solidFill>
                <a:srgbClr val="190B6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3" y="3175"/>
            <a:ext cx="92059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Рисунок 3"/>
          <p:cNvPicPr>
            <a:picLocks noChangeAspect="1"/>
          </p:cNvPicPr>
          <p:nvPr/>
        </p:nvPicPr>
        <p:blipFill>
          <a:blip r:embed="rId3"/>
          <a:srcRect l="6905" r="8287"/>
          <a:stretch>
            <a:fillRect/>
          </a:stretch>
        </p:blipFill>
        <p:spPr bwMode="auto">
          <a:xfrm>
            <a:off x="-3" y="19526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77209" y="555310"/>
            <a:ext cx="8049904" cy="72008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190B61"/>
              </a:solidFill>
              <a:latin typeface="Times New Roman"/>
              <a:ea typeface="Calibri"/>
              <a:cs typeface="Times New Roman"/>
            </a:endParaRPr>
          </a:p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Финансово-правовые </a:t>
            </a: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акты п</a:t>
            </a:r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о </a:t>
            </a:r>
            <a:r>
              <a:rPr lang="ru-RU" sz="2400" b="1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юридическим свойствам </a:t>
            </a:r>
            <a:endParaRPr lang="ru-RU" sz="2400" b="1" dirty="0" smtClean="0">
              <a:solidFill>
                <a:srgbClr val="190B61"/>
              </a:solidFill>
              <a:latin typeface="Times New Roman"/>
              <a:ea typeface="Calibri"/>
              <a:cs typeface="Times New Roman"/>
            </a:endParaRPr>
          </a:p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делят на:</a:t>
            </a:r>
            <a:endParaRPr lang="ru-RU" sz="2400" b="1" dirty="0">
              <a:solidFill>
                <a:srgbClr val="190B61"/>
              </a:solidFill>
              <a:latin typeface="Trebuchet MS"/>
              <a:ea typeface="Calibri"/>
              <a:cs typeface="Times New Roman"/>
            </a:endParaRPr>
          </a:p>
          <a:p>
            <a:pPr algn="ctr"/>
            <a:endParaRPr lang="ru-RU" sz="24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1880" y="1902397"/>
            <a:ext cx="4143736" cy="39824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Нормативные акты </a:t>
            </a:r>
          </a:p>
          <a:p>
            <a:pPr algn="ctr"/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регулируют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группу однородных финансовых отношений и содержат общие правила поведения их участников, т.е. правовые нормы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2511" y="1988840"/>
            <a:ext cx="4143736" cy="39824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Индивидуальные акты </a:t>
            </a:r>
            <a:r>
              <a:rPr lang="ru-RU" sz="20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конкретизируют </a:t>
            </a:r>
            <a:r>
              <a:rPr lang="ru-RU" sz="20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общие правила, установленные в нормативных актах; каждый из которых предусматривает один какой-либо конкретный случай, обращен к точно определенным участникам финансовых отношений, ведет к возникновению, изменению или прекращению конкретных финансовых правоотношений</a:t>
            </a:r>
            <a:endParaRPr lang="ru-RU" sz="20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691680" y="1412776"/>
            <a:ext cx="1224136" cy="36004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156176" y="1412776"/>
            <a:ext cx="1368152" cy="36004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61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/>
          <p:cNvPicPr>
            <a:picLocks noChangeAspect="1"/>
          </p:cNvPicPr>
          <p:nvPr/>
        </p:nvPicPr>
        <p:blipFill>
          <a:blip r:embed="rId2"/>
          <a:srcRect l="6905" r="8287"/>
          <a:stretch>
            <a:fillRect/>
          </a:stretch>
        </p:blipFill>
        <p:spPr bwMode="auto">
          <a:xfrm>
            <a:off x="-3" y="195263"/>
            <a:ext cx="9204325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7950" y="195263"/>
            <a:ext cx="3430588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502" y="195263"/>
            <a:ext cx="3432175" cy="1444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1" y="6524627"/>
            <a:ext cx="9204325" cy="3333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96A61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77209" y="555310"/>
            <a:ext cx="8049904" cy="72008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190B6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indent="450215" algn="ctr"/>
            <a:r>
              <a:rPr lang="ru-RU" sz="2400" b="1" dirty="0">
                <a:solidFill>
                  <a:srgbClr val="190B6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 юридической природе финансово-правовые акты делятся:</a:t>
            </a:r>
          </a:p>
          <a:p>
            <a:pPr algn="ctr"/>
            <a:endParaRPr lang="ru-RU"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1880" y="1902397"/>
            <a:ext cx="4143736" cy="39824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Законодательные –</a:t>
            </a:r>
          </a:p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законы</a:t>
            </a:r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принимаемые соответствующими представительными органами государственной власти: федеральные и субъектов РФ по вопросам финансовой </a:t>
            </a: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деятельности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2511" y="1988840"/>
            <a:ext cx="4143736" cy="39824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Подзаконные</a:t>
            </a: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  - </a:t>
            </a:r>
          </a:p>
          <a:p>
            <a:pPr algn="ctr"/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акты </a:t>
            </a:r>
            <a:r>
              <a:rPr lang="ru-RU" sz="2400" dirty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всех других государственных органов и органов местного самоуправления, основанные на законе и принятые во исполнение закона: указы, постановления, приказы и </a:t>
            </a:r>
            <a:r>
              <a:rPr lang="ru-RU" sz="2400" dirty="0" smtClean="0">
                <a:solidFill>
                  <a:srgbClr val="190B61"/>
                </a:solidFill>
                <a:latin typeface="Times New Roman"/>
                <a:ea typeface="Calibri"/>
                <a:cs typeface="Times New Roman"/>
              </a:rPr>
              <a:t>т.д.</a:t>
            </a: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691680" y="1412776"/>
            <a:ext cx="1224136" cy="36004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156176" y="1412776"/>
            <a:ext cx="1368152" cy="36004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4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964</TotalTime>
  <Words>943</Words>
  <Application>Microsoft Office PowerPoint</Application>
  <PresentationFormat>Экран (4:3)</PresentationFormat>
  <Paragraphs>170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43" baseType="lpstr">
      <vt:lpstr>Arial</vt:lpstr>
      <vt:lpstr>Calibri</vt:lpstr>
      <vt:lpstr>Georgia</vt:lpstr>
      <vt:lpstr>Symbol</vt:lpstr>
      <vt:lpstr>Times New Roman</vt:lpstr>
      <vt:lpstr>TimesNewRomanPS-BoldMT</vt:lpstr>
      <vt:lpstr>Trebuchet MS</vt:lpstr>
      <vt:lpstr>Wingdings</vt:lpstr>
      <vt:lpstr>Воздушный поток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Раиса</dc:creator>
  <cp:lastModifiedBy>ASUS</cp:lastModifiedBy>
  <cp:revision>40</cp:revision>
  <dcterms:created xsi:type="dcterms:W3CDTF">2020-09-16T12:07:58Z</dcterms:created>
  <dcterms:modified xsi:type="dcterms:W3CDTF">2023-02-15T13:19:29Z</dcterms:modified>
</cp:coreProperties>
</file>